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Oswald Medium"/>
      <p:regular r:id="rId16"/>
      <p:bold r:id="rId17"/>
    </p:embeddedFont>
    <p:embeddedFont>
      <p:font typeface="Rubik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-italic.fntdata"/><Relationship Id="rId22" Type="http://schemas.openxmlformats.org/officeDocument/2006/relationships/font" Target="fonts/Oswald-regular.fntdata"/><Relationship Id="rId21" Type="http://schemas.openxmlformats.org/officeDocument/2006/relationships/font" Target="fonts/Rubik-boldItalic.fntdata"/><Relationship Id="rId24" Type="http://schemas.openxmlformats.org/officeDocument/2006/relationships/font" Target="fonts/OpenSans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Medium-bold.fntdata"/><Relationship Id="rId16" Type="http://schemas.openxmlformats.org/officeDocument/2006/relationships/font" Target="fonts/OswaldMedium-regular.fntdata"/><Relationship Id="rId19" Type="http://schemas.openxmlformats.org/officeDocument/2006/relationships/font" Target="fonts/Rubik-bold.fntdata"/><Relationship Id="rId18" Type="http://schemas.openxmlformats.org/officeDocument/2006/relationships/font" Target="fonts/Rubi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55d87b1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55d87b1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41ffe5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541ffe5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41ffe5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41ffe5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0c47d3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0c47d3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ea10611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4ea10611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4ea10611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4ea10611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ea106119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4ea10611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4ea10611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4ea10611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541ffe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541ffe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41ffe5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541ffe5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41ffe5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541ffe5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4200"/>
              <a:buFont typeface="Oswald Medium"/>
              <a:buNone/>
              <a:defRPr sz="4200">
                <a:solidFill>
                  <a:srgbClr val="351C75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68972"/>
            <a:ext cx="8229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8943"/>
            <a:ext cx="82296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  <a:defRPr b="0">
                <a:solidFill>
                  <a:schemeClr val="dk1"/>
                </a:solidFill>
              </a:defRPr>
            </a:lvl1pPr>
            <a:lvl2pPr indent="-361950" lvl="1" marL="914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  <a:defRPr sz="1800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thwestern - Slides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thwestern Template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Oswald"/>
              <a:buNone/>
              <a:defRPr sz="3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ubik"/>
              <a:buNone/>
              <a:defRPr sz="21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  <a:defRPr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iversity.webflow.com/lesson/flexbox-vs-gri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3992"/>
                </a:solidFill>
              </a:rPr>
              <a:t>Creating Page Layouts w/CSS: Grid</a:t>
            </a:r>
            <a:endParaRPr>
              <a:solidFill>
                <a:srgbClr val="5F3992"/>
              </a:solidFill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130: </a:t>
            </a:r>
            <a:br>
              <a:rPr lang="en"/>
            </a:br>
            <a:r>
              <a:rPr lang="en"/>
              <a:t>Tools and Technologies of the World Wide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Spring, 2022</a:t>
            </a:r>
            <a:endParaRPr/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Create this Layout (02-twelve-column-grid)</a:t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63" y="1240574"/>
            <a:ext cx="4157170" cy="31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69" y="1306817"/>
            <a:ext cx="4454367" cy="308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Exercise 3: Create this Layout (02-</a:t>
            </a:r>
            <a:r>
              <a:rPr lang="en" sz="2400"/>
              <a:t>responsive-layout-grid-template-aras</a:t>
            </a:r>
            <a:r>
              <a:rPr lang="en" sz="2400"/>
              <a:t>)</a:t>
            </a:r>
            <a:endParaRPr sz="2400"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72981" t="0"/>
          <a:stretch/>
        </p:blipFill>
        <p:spPr>
          <a:xfrm>
            <a:off x="152400" y="1170125"/>
            <a:ext cx="1642973" cy="32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49847" r="0" t="0"/>
          <a:stretch/>
        </p:blipFill>
        <p:spPr>
          <a:xfrm>
            <a:off x="1940925" y="1170125"/>
            <a:ext cx="3049774" cy="32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0" r="33164" t="0"/>
          <a:stretch/>
        </p:blipFill>
        <p:spPr>
          <a:xfrm>
            <a:off x="5075600" y="1326075"/>
            <a:ext cx="4068399" cy="308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Flexbox: Review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this layout: </a:t>
            </a:r>
            <a:endParaRPr/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Flexbox: </a:t>
            </a:r>
            <a:r>
              <a:rPr lang="en">
                <a:solidFill>
                  <a:srgbClr val="5F3992"/>
                </a:solidFill>
              </a:rPr>
              <a:t>Reminder</a:t>
            </a:r>
            <a:endParaRPr>
              <a:solidFill>
                <a:srgbClr val="5F3992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Parent Container</a:t>
            </a:r>
            <a:br>
              <a:rPr lang="en"/>
            </a:br>
            <a:r>
              <a:rPr lang="en"/>
              <a:t>Put the display into “flex mode”  </a:t>
            </a:r>
            <a:r>
              <a:rPr b="1" lang="en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display: flex </a:t>
            </a:r>
            <a:r>
              <a:rPr b="1" lang="en"/>
              <a:t> </a:t>
            </a:r>
            <a:r>
              <a:rPr lang="en"/>
              <a:t> and then use the following properties to align the child items: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align-items:</a:t>
            </a:r>
            <a:r>
              <a:rPr lang="en" sz="1600"/>
              <a:t> 		(</a:t>
            </a:r>
            <a:r>
              <a:rPr b="1" i="1" lang="en" sz="1600">
                <a:solidFill>
                  <a:srgbClr val="5F3992"/>
                </a:solidFill>
              </a:rPr>
              <a:t>flex-star</a:t>
            </a:r>
            <a:r>
              <a:rPr i="1" lang="en" sz="1600">
                <a:solidFill>
                  <a:srgbClr val="5F3992"/>
                </a:solidFill>
              </a:rPr>
              <a:t>t</a:t>
            </a:r>
            <a:r>
              <a:rPr lang="en" sz="1600"/>
              <a:t>, flex-end, space-around, space-between, center)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justify-content</a:t>
            </a:r>
            <a:r>
              <a:rPr lang="en" sz="1600"/>
              <a:t>: 	(same as align-items)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flex-direction</a:t>
            </a:r>
            <a:r>
              <a:rPr lang="en" sz="1600"/>
              <a:t>: 	(</a:t>
            </a:r>
            <a:r>
              <a:rPr b="1" i="1" lang="en" sz="1600">
                <a:solidFill>
                  <a:srgbClr val="5F3992"/>
                </a:solidFill>
              </a:rPr>
              <a:t>row</a:t>
            </a:r>
            <a:r>
              <a:rPr lang="en" sz="1600"/>
              <a:t>, column, row-reverse, column-reverse)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flex-wrap:</a:t>
            </a:r>
            <a:r>
              <a:rPr lang="en" sz="1600"/>
              <a:t> 		(</a:t>
            </a:r>
            <a:r>
              <a:rPr b="1" i="1" lang="en" sz="1600">
                <a:solidFill>
                  <a:srgbClr val="5F3992"/>
                </a:solidFill>
              </a:rPr>
              <a:t>no-wrap</a:t>
            </a:r>
            <a:r>
              <a:rPr lang="en" sz="1600"/>
              <a:t>, wrap, wrap-reverse)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Child Container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Apply sizing to the child container as needed.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Flexbox + Media Queries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Make it so that #1 is for </a:t>
            </a:r>
            <a:r>
              <a:rPr b="1" lang="en"/>
              <a:t>Desktop</a:t>
            </a:r>
            <a:r>
              <a:rPr lang="en"/>
              <a:t> screens, #2 is for </a:t>
            </a:r>
            <a:r>
              <a:rPr b="1" lang="en"/>
              <a:t>Tablet</a:t>
            </a:r>
            <a:r>
              <a:rPr lang="en"/>
              <a:t>, and #3 is for </a:t>
            </a:r>
            <a:r>
              <a:rPr b="1" lang="en"/>
              <a:t>Mobile</a:t>
            </a:r>
            <a:endParaRPr b="1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225" y="1725175"/>
            <a:ext cx="2766221" cy="25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99" y="3365550"/>
            <a:ext cx="3331499" cy="160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50" y="1777650"/>
            <a:ext cx="4416574" cy="1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245975" y="1661500"/>
            <a:ext cx="421800" cy="42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84" name="Google Shape;84;p17"/>
          <p:cNvSpPr/>
          <p:nvPr/>
        </p:nvSpPr>
        <p:spPr>
          <a:xfrm>
            <a:off x="1694525" y="3233500"/>
            <a:ext cx="421800" cy="42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85" name="Google Shape;85;p17"/>
          <p:cNvSpPr/>
          <p:nvPr/>
        </p:nvSpPr>
        <p:spPr>
          <a:xfrm>
            <a:off x="5457650" y="1565100"/>
            <a:ext cx="421800" cy="42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Flexbox + Media Queries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55125" y="1170125"/>
            <a:ext cx="71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03-flexbox-media-queries and create these screens: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25" y="2031225"/>
            <a:ext cx="3970749" cy="1624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686" y="2031225"/>
            <a:ext cx="1788615" cy="2909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8"/>
          <p:cNvSpPr txBox="1"/>
          <p:nvPr/>
        </p:nvSpPr>
        <p:spPr>
          <a:xfrm>
            <a:off x="245725" y="163102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Desktop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462900" y="163102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Tablet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7043663" y="163102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Mobile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899" y="2031225"/>
            <a:ext cx="2334361" cy="287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Flexbox: Practice 3: Navigation Bar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0"/>
            <a:ext cx="85206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04-nav-bar, and try to make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1970"/>
            <a:ext cx="8839199" cy="85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Grid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Grid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 more control re: how your website is laid out in both the horizontal and vertical directions.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link</a:t>
            </a:r>
            <a:r>
              <a:rPr lang="en"/>
              <a:t> for more details re: when to use flex v. grid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grid properties for parent: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/>
              <a:t>rid-template-rows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/>
              <a:t>rid-template-columns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/>
              <a:t>rid-template-areas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</a:t>
            </a:r>
            <a:r>
              <a:rPr lang="en"/>
              <a:t>ow-gap and column-gap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grid properties for children: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grid-column-start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Grid-column-end (with or without span keyword)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grid-area</a:t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1: Create this Layout (01-pancake)</a:t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92" y="1183133"/>
            <a:ext cx="2233683" cy="385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75" y="1371789"/>
            <a:ext cx="5081499" cy="34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rthwester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